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Default Extension="gif" ContentType="image/gif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381" r:id="rId3"/>
    <p:sldId id="340" r:id="rId4"/>
    <p:sldId id="394" r:id="rId5"/>
    <p:sldId id="487" r:id="rId6"/>
    <p:sldId id="447" r:id="rId7"/>
    <p:sldId id="488" r:id="rId8"/>
    <p:sldId id="489" r:id="rId9"/>
    <p:sldId id="462" r:id="rId10"/>
    <p:sldId id="463" r:id="rId11"/>
    <p:sldId id="464" r:id="rId12"/>
    <p:sldId id="481" r:id="rId13"/>
    <p:sldId id="486" r:id="rId14"/>
    <p:sldId id="484" r:id="rId15"/>
    <p:sldId id="469" r:id="rId16"/>
    <p:sldId id="483" r:id="rId17"/>
    <p:sldId id="457" r:id="rId18"/>
    <p:sldId id="503" r:id="rId19"/>
    <p:sldId id="490" r:id="rId20"/>
    <p:sldId id="492" r:id="rId21"/>
    <p:sldId id="436" r:id="rId22"/>
    <p:sldId id="501" r:id="rId23"/>
    <p:sldId id="497" r:id="rId24"/>
    <p:sldId id="413" r:id="rId25"/>
    <p:sldId id="479" r:id="rId26"/>
    <p:sldId id="409" r:id="rId27"/>
    <p:sldId id="363" r:id="rId28"/>
    <p:sldId id="397" r:id="rId29"/>
    <p:sldId id="474" r:id="rId30"/>
    <p:sldId id="476" r:id="rId31"/>
    <p:sldId id="500" r:id="rId32"/>
    <p:sldId id="406" r:id="rId33"/>
    <p:sldId id="407" r:id="rId34"/>
    <p:sldId id="362" r:id="rId35"/>
    <p:sldId id="34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garet Martonosi" initials="M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64100"/>
    <a:srgbClr val="E63700"/>
    <a:srgbClr val="E2CF00"/>
    <a:srgbClr val="3AFD46"/>
    <a:srgbClr val="FFFD77"/>
    <a:srgbClr val="FFFF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748" autoAdjust="0"/>
    <p:restoredTop sz="81940" autoAdjust="0"/>
  </p:normalViewPr>
  <p:slideViewPr>
    <p:cSldViewPr>
      <p:cViewPr>
        <p:scale>
          <a:sx n="100" d="100"/>
          <a:sy n="100" d="100"/>
        </p:scale>
        <p:origin x="-2232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426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24815-E97D-BE47-BF3D-429B3E47EFAA}" type="datetime1">
              <a:rPr lang="en-US" smtClean="0"/>
              <a:pPr/>
              <a:t>7/2/11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D0DA-DA57-BC4F-864A-8BCB5DD0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F5E2-C244-CA42-9AE2-5B8A797A6E7E}" type="datetime1">
              <a:rPr lang="en-US" smtClean="0"/>
              <a:pPr/>
              <a:t>7/2/11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ABCC-DBAA-4548-9CDF-F6E51962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Arial"/>
                <a:ea typeface="+mn-ea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B477A-D558-1C4B-9A54-1DDFDCEC70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CC-DBAA-4548-9CDF-F6E51962C2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832A-66ED-3D4F-A6C2-4159BED5DA6C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F03-5EFF-344F-9646-929C34669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832A-66ED-3D4F-A6C2-4159BED5DA6C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F03-5EFF-344F-9646-929C34669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1832A-66ED-3D4F-A6C2-4159BED5DA6C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2DF03-5EFF-344F-9646-929C34669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832A-66ED-3D4F-A6C2-4159BED5DA6C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DF03-5EFF-344F-9646-929C34669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889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inceton mit slides foot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05339"/>
            <a:ext cx="9144000" cy="352661"/>
          </a:xfrm>
          <a:prstGeom prst="rect">
            <a:avLst/>
          </a:prstGeom>
        </p:spPr>
      </p:pic>
      <p:sp>
        <p:nvSpPr>
          <p:cNvPr id="11" name="Slide Number Placeholder 11"/>
          <p:cNvSpPr txBox="1">
            <a:spLocks/>
          </p:cNvSpPr>
          <p:nvPr userDrawn="1"/>
        </p:nvSpPr>
        <p:spPr>
          <a:xfrm>
            <a:off x="441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3.png"/><Relationship Id="rId1" Type="http://schemas.openxmlformats.org/officeDocument/2006/relationships/video" Target="file://localhost/Users/koukos/Desktop/SignalGuru%20Videos/SignalGuru%20Detection%20Presentation%20Version.mov" TargetMode="Externa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~ekoukoum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gif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382000" cy="1470025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SignalGuru</a:t>
            </a:r>
            <a:r>
              <a:rPr lang="en-US" sz="4000" b="1" dirty="0" smtClean="0">
                <a:solidFill>
                  <a:schemeClr val="bg1"/>
                </a:solidFill>
              </a:rPr>
              <a:t>: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Leveraging Mobile Phones for Collaborative Traffic Signal Schedule Advisory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Emmanouil Koukoumidis (Princeton, MIT)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Shiuan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Peh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(MIT)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Margaret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Martonosi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(Princeton)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MobiSys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June 29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2011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01" y="76200"/>
            <a:ext cx="9144000" cy="0"/>
          </a:xfrm>
          <a:prstGeom prst="line">
            <a:avLst/>
          </a:prstGeom>
          <a:ln w="203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rinceton slides logo sh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91200"/>
            <a:ext cx="660400" cy="673100"/>
          </a:xfrm>
          <a:prstGeom prst="rect">
            <a:avLst/>
          </a:prstGeom>
        </p:spPr>
      </p:pic>
      <p:pic>
        <p:nvPicPr>
          <p:cNvPr id="20" name="Picture 19" descr="princeton slides logo t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" y="6172200"/>
            <a:ext cx="1670050" cy="228600"/>
          </a:xfrm>
          <a:prstGeom prst="rect">
            <a:avLst/>
          </a:prstGeom>
        </p:spPr>
      </p:pic>
      <p:pic>
        <p:nvPicPr>
          <p:cNvPr id="21" name="Picture 20" descr="mit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867400"/>
            <a:ext cx="990600" cy="5789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03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-Glass-LED-Traffic-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854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Design: </a:t>
            </a:r>
            <a:r>
              <a:rPr lang="en-US" sz="3200" b="1" dirty="0" err="1" smtClean="0"/>
              <a:t>Thanva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Tivawong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207933"/>
            <a:ext cx="9144000" cy="2269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105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72150"/>
            <a:ext cx="91440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Audi </a:t>
            </a:r>
            <a:r>
              <a:rPr lang="en-US" sz="3700" dirty="0" err="1" smtClean="0"/>
              <a:t>Travolution</a:t>
            </a:r>
            <a:endParaRPr lang="en-US" sz="3700" dirty="0"/>
          </a:p>
        </p:txBody>
      </p:sp>
      <p:pic>
        <p:nvPicPr>
          <p:cNvPr id="20" name="Picture 19" descr="Audi+travolutionProjectV1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13338208" cy="5257800"/>
          </a:xfrm>
          <a:prstGeom prst="rect">
            <a:avLst/>
          </a:prstGeom>
        </p:spPr>
      </p:pic>
      <p:sp>
        <p:nvSpPr>
          <p:cNvPr id="24" name="Lightning Bolt 23"/>
          <p:cNvSpPr/>
          <p:nvPr/>
        </p:nvSpPr>
        <p:spPr>
          <a:xfrm>
            <a:off x="4191000" y="2133600"/>
            <a:ext cx="2667000" cy="1600200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819900" y="3848100"/>
            <a:ext cx="381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udi+travolutionProjectV1_only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371600"/>
            <a:ext cx="2057400" cy="271338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464300" y="2514600"/>
            <a:ext cx="2667000" cy="9144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72150"/>
            <a:ext cx="91440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SignalGuru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5" name="Picture 4" descr="IMG_4622_cropped_enhanced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133288"/>
            <a:ext cx="8305799" cy="529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Commodity cameras. Low video resolution: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4: 1280 × 720 pixels.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3GS: 640 × 480 pixels</a:t>
            </a:r>
          </a:p>
          <a:p>
            <a:r>
              <a:rPr lang="en-US" dirty="0" smtClean="0"/>
              <a:t>Limited processing power. </a:t>
            </a:r>
          </a:p>
          <a:p>
            <a:pPr lvl="1"/>
            <a:r>
              <a:rPr lang="en-US" dirty="0" smtClean="0"/>
              <a:t>But need high video processing frequency.</a:t>
            </a:r>
          </a:p>
          <a:p>
            <a:r>
              <a:rPr lang="en-US" dirty="0" smtClean="0"/>
              <a:t>Uncontrolled environment.</a:t>
            </a:r>
          </a:p>
          <a:p>
            <a:r>
              <a:rPr lang="en-US" dirty="0" smtClean="0"/>
              <a:t>Traffic-adaptive traffic signals.</a:t>
            </a:r>
          </a:p>
          <a:p>
            <a:r>
              <a:rPr lang="en-US" dirty="0" smtClean="0"/>
              <a:t>Non-challenge: Energy.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Detection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447800"/>
            <a:ext cx="55626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Detects signal current status (Red/Yellow/Green) from video.</a:t>
            </a:r>
          </a:p>
          <a:p>
            <a:r>
              <a:rPr lang="en-US" dirty="0" smtClean="0"/>
              <a:t>New frame every 2sec.</a:t>
            </a:r>
          </a:p>
          <a:p>
            <a:r>
              <a:rPr lang="en-US" dirty="0" smtClean="0"/>
              <a:t>Main features:</a:t>
            </a:r>
          </a:p>
          <a:p>
            <a:pPr lvl="1"/>
            <a:r>
              <a:rPr lang="en-US" dirty="0" smtClean="0"/>
              <a:t>Bright color.</a:t>
            </a:r>
          </a:p>
          <a:p>
            <a:pPr lvl="1"/>
            <a:r>
              <a:rPr lang="en-US" dirty="0" smtClean="0"/>
              <a:t>Shape (e.g., round, arrow).</a:t>
            </a:r>
          </a:p>
          <a:p>
            <a:pPr lvl="1"/>
            <a:r>
              <a:rPr lang="en-US" dirty="0" smtClean="0"/>
              <a:t>Within black housing.</a:t>
            </a:r>
          </a:p>
          <a:p>
            <a:pPr lvl="1"/>
            <a:r>
              <a:rPr lang="en-US" dirty="0" smtClean="0"/>
              <a:t>Location in frame (detection window).</a:t>
            </a:r>
          </a:p>
        </p:txBody>
      </p:sp>
      <p:pic>
        <p:nvPicPr>
          <p:cNvPr id="7" name="Picture 6" descr="SignalGuru Architecture Presentation Ver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6150" y="35052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Vehicles: The polluting energy hogs</a:t>
            </a:r>
            <a:endParaRPr lang="en-US" sz="3700" dirty="0"/>
          </a:p>
        </p:txBody>
      </p:sp>
      <p:pic>
        <p:nvPicPr>
          <p:cNvPr id="6" name="Picture 5" descr="vehicleF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800"/>
            <a:ext cx="10387888" cy="6946900"/>
          </a:xfrm>
          <a:prstGeom prst="rect">
            <a:avLst/>
          </a:prstGeom>
        </p:spPr>
      </p:pic>
      <p:sp>
        <p:nvSpPr>
          <p:cNvPr id="8" name="Title 13"/>
          <p:cNvSpPr txBox="1">
            <a:spLocks/>
          </p:cNvSpPr>
          <p:nvPr/>
        </p:nvSpPr>
        <p:spPr>
          <a:xfrm>
            <a:off x="2743200" y="4419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Cars are big polluters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energy hogs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065693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Produce 32% of total C0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Consume 28% of USA’s total energy.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59283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10 times the energy for computing infrastructure.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4124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Source: US Environmental Protection Agency (http://</a:t>
            </a:r>
            <a:r>
              <a:rPr lang="en-US" dirty="0" err="1" smtClean="0"/>
              <a:t>www.epa.gov</a:t>
            </a:r>
            <a:r>
              <a:rPr lang="en-US" dirty="0" smtClean="0"/>
              <a:t>/)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tectionWindowCalculationV4 Presentation Ver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066800"/>
            <a:ext cx="8985693" cy="3723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IMU-based Detection Window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Roll angle </a:t>
            </a:r>
            <a:r>
              <a:rPr lang="el-GR" dirty="0" smtClean="0"/>
              <a:t>ω</a:t>
            </a:r>
            <a:r>
              <a:rPr lang="en-US" dirty="0" smtClean="0"/>
              <a:t> is calculated by gyro and accelerometer data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Process only area within detection window.</a:t>
            </a:r>
          </a:p>
          <a:p>
            <a:r>
              <a:rPr lang="en-US" dirty="0" smtClean="0"/>
              <a:t>Cuts off  half of the image:</a:t>
            </a:r>
          </a:p>
          <a:p>
            <a:pPr lvl="1"/>
            <a:r>
              <a:rPr lang="en-US" dirty="0" smtClean="0"/>
              <a:t>Processing time reduced by 41%.</a:t>
            </a:r>
          </a:p>
          <a:p>
            <a:pPr lvl="1"/>
            <a:r>
              <a:rPr lang="en-US" dirty="0" smtClean="0"/>
              <a:t>Misdetection rate reduced by 49%.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52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ndale Mono"/>
                <a:cs typeface="Andale Mono"/>
              </a:rPr>
              <a:t>φ</a:t>
            </a:r>
            <a:r>
              <a:rPr lang="en-US" dirty="0" smtClean="0">
                <a:latin typeface="Andale Mono"/>
                <a:cs typeface="Andale Mono"/>
              </a:rPr>
              <a:t>: field of view</a:t>
            </a:r>
          </a:p>
          <a:p>
            <a:r>
              <a:rPr lang="el-GR" dirty="0" smtClean="0">
                <a:latin typeface="Andale Mono"/>
                <a:cs typeface="Andale Mono"/>
              </a:rPr>
              <a:t>ω</a:t>
            </a:r>
            <a:r>
              <a:rPr lang="en-US" dirty="0" smtClean="0">
                <a:latin typeface="Andale Mono"/>
                <a:cs typeface="Andale Mono"/>
              </a:rPr>
              <a:t>: roll angle</a:t>
            </a:r>
          </a:p>
          <a:p>
            <a:r>
              <a:rPr lang="el-GR" dirty="0" smtClean="0">
                <a:latin typeface="Andale Mono"/>
                <a:cs typeface="Andale Mono"/>
              </a:rPr>
              <a:t>θ</a:t>
            </a:r>
            <a:r>
              <a:rPr lang="en-US" dirty="0" smtClean="0">
                <a:latin typeface="Andale Mono"/>
                <a:cs typeface="Andale Mono"/>
              </a:rPr>
              <a:t>: detection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gnalGuru Detection Presentation Versio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Transition Filtering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Filters out false positives.</a:t>
            </a:r>
          </a:p>
          <a:p>
            <a:r>
              <a:rPr lang="en-US" dirty="0" smtClean="0"/>
              <a:t>Low Pass Filter:</a:t>
            </a:r>
          </a:p>
          <a:p>
            <a:pPr>
              <a:buNone/>
            </a:pPr>
            <a:r>
              <a:rPr lang="en-US" dirty="0" smtClean="0"/>
              <a:t>         …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G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Colocation</a:t>
            </a:r>
            <a:r>
              <a:rPr lang="en-US" dirty="0" smtClean="0"/>
              <a:t> filter.</a:t>
            </a:r>
          </a:p>
          <a:p>
            <a:pPr lvl="1"/>
            <a:r>
              <a:rPr lang="en-US" dirty="0" smtClean="0"/>
              <a:t>Red and Green bulbs should be </a:t>
            </a:r>
            <a:r>
              <a:rPr lang="en-US" dirty="0" err="1" smtClean="0"/>
              <a:t>colocated</a:t>
            </a:r>
            <a:r>
              <a:rPr lang="en-US" dirty="0" smtClean="0"/>
              <a:t>.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3352800" y="2209800"/>
            <a:ext cx="609600" cy="381000"/>
            <a:chOff x="3886200" y="3276600"/>
            <a:chExt cx="609600" cy="381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624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886200" y="3276600"/>
              <a:ext cx="5334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12"/>
          <p:cNvSpPr txBox="1">
            <a:spLocks/>
          </p:cNvSpPr>
          <p:nvPr/>
        </p:nvSpPr>
        <p:spPr>
          <a:xfrm>
            <a:off x="304800" y="556260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 Filters compensates for lightweight but noisy detection module.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38600"/>
            <a:ext cx="1676400" cy="121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frame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148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frame i+1</a:t>
            </a:r>
            <a:endParaRPr lang="en-US" i="1" dirty="0"/>
          </a:p>
        </p:txBody>
      </p:sp>
      <p:sp>
        <p:nvSpPr>
          <p:cNvPr id="36" name="Oval 35"/>
          <p:cNvSpPr/>
          <p:nvPr/>
        </p:nvSpPr>
        <p:spPr>
          <a:xfrm>
            <a:off x="2949575" y="411480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5200651" y="4114799"/>
            <a:ext cx="133350" cy="339725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32400" y="4133850"/>
            <a:ext cx="79376" cy="79375"/>
          </a:xfrm>
          <a:prstGeom prst="ellipse">
            <a:avLst/>
          </a:prstGeom>
          <a:solidFill>
            <a:srgbClr val="FF0000"/>
          </a:solidFill>
          <a:ln w="158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/>
          <p:cNvSpPr/>
          <p:nvPr/>
        </p:nvSpPr>
        <p:spPr>
          <a:xfrm>
            <a:off x="5229225" y="4343400"/>
            <a:ext cx="82551" cy="7937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4038600" y="4572000"/>
            <a:ext cx="79375" cy="8572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3810000" y="4038600"/>
            <a:ext cx="1676400" cy="121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3962400" y="4495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962400" y="4495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5013325" y="4191000"/>
            <a:ext cx="152400" cy="152400"/>
          </a:xfrm>
          <a:custGeom>
            <a:avLst/>
            <a:gdLst>
              <a:gd name="connsiteX0" fmla="*/ 0 w 76200"/>
              <a:gd name="connsiteY0" fmla="*/ 59266 h 122766"/>
              <a:gd name="connsiteX1" fmla="*/ 25400 w 76200"/>
              <a:gd name="connsiteY1" fmla="*/ 122766 h 122766"/>
              <a:gd name="connsiteX2" fmla="*/ 76200 w 76200"/>
              <a:gd name="connsiteY2" fmla="*/ 0 h 122766"/>
              <a:gd name="connsiteX3" fmla="*/ 76200 w 76200"/>
              <a:gd name="connsiteY3" fmla="*/ 0 h 12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122766">
                <a:moveTo>
                  <a:pt x="0" y="59266"/>
                </a:moveTo>
                <a:lnTo>
                  <a:pt x="25400" y="122766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15875">
            <a:solidFill>
              <a:srgbClr val="3AFD4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ignalGuru Architecture Presentation Ver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26150" y="2717800"/>
            <a:ext cx="29972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/>
      <p:bldP spid="15" grpId="0" animBg="1"/>
      <p:bldP spid="20" grpId="0"/>
      <p:bldP spid="22" grpId="0"/>
      <p:bldP spid="39" grpId="0" animBg="1"/>
      <p:bldP spid="26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Collaboration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152400" y="1524000"/>
            <a:ext cx="5638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No cloud server.</a:t>
            </a:r>
          </a:p>
          <a:p>
            <a:r>
              <a:rPr lang="en-US" dirty="0" smtClean="0"/>
              <a:t>Real-time </a:t>
            </a:r>
            <a:r>
              <a:rPr lang="en-US" dirty="0" err="1" smtClean="0"/>
              <a:t>adhoc</a:t>
            </a:r>
            <a:r>
              <a:rPr lang="en-US" dirty="0" smtClean="0"/>
              <a:t> exchange of </a:t>
            </a:r>
            <a:r>
              <a:rPr lang="en-US" dirty="0" err="1" smtClean="0"/>
              <a:t>timestamped</a:t>
            </a:r>
            <a:r>
              <a:rPr lang="en-US" dirty="0" smtClean="0"/>
              <a:t> R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G transitions (last 5 cycles) database.</a:t>
            </a:r>
          </a:p>
          <a:p>
            <a:r>
              <a:rPr lang="en-US" dirty="0" smtClean="0"/>
              <a:t>Collaboration:</a:t>
            </a:r>
          </a:p>
          <a:p>
            <a:pPr lvl="1"/>
            <a:r>
              <a:rPr lang="en-US" dirty="0" smtClean="0"/>
              <a:t>Improves mutual information.</a:t>
            </a:r>
          </a:p>
          <a:p>
            <a:pPr lvl="1"/>
            <a:r>
              <a:rPr lang="en-US" dirty="0" smtClean="0"/>
              <a:t>Enables advance advisory.</a:t>
            </a:r>
          </a:p>
        </p:txBody>
      </p:sp>
      <p:pic>
        <p:nvPicPr>
          <p:cNvPr id="7" name="Picture 6" descr="SignalGuru Architecture Presentation Ver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6150" y="19558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Prediction Module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228600" y="1295400"/>
            <a:ext cx="5105400" cy="1447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Add to timestamp of phase A’s detected R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G transition (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, R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G</a:t>
            </a:r>
            <a:r>
              <a:rPr lang="en-US" sz="2400" dirty="0" smtClean="0">
                <a:sym typeface="Symbol"/>
              </a:rPr>
              <a:t>) </a:t>
            </a:r>
            <a:r>
              <a:rPr lang="en-US" sz="2400" dirty="0" smtClean="0"/>
              <a:t>the predicted Phase Length of A (</a:t>
            </a:r>
            <a:r>
              <a:rPr lang="en-US" sz="2400" dirty="0" smtClean="0">
                <a:solidFill>
                  <a:srgbClr val="0000FF"/>
                </a:solidFill>
              </a:rPr>
              <a:t>PL</a:t>
            </a:r>
            <a:r>
              <a:rPr lang="en-US" sz="2400" baseline="-250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) to predict R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G transition for B (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, R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G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04800" y="2875002"/>
            <a:ext cx="5410994" cy="1544598"/>
            <a:chOff x="304800" y="2875002"/>
            <a:chExt cx="5410994" cy="15445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4800" y="3317914"/>
              <a:ext cx="5410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69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2199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947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8107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87194" y="3331408"/>
              <a:ext cx="4564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74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90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8200" y="287500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400" y="3957935"/>
              <a:ext cx="1143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A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, R</a:t>
              </a:r>
              <a:r>
                <a:rPr lang="en-US" sz="2400" baseline="-25000" dirty="0" smtClean="0">
                  <a:solidFill>
                    <a:srgbClr val="0000FF"/>
                  </a:solidFill>
                  <a:sym typeface="Symbol"/>
                </a:rPr>
                <a:t>G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213763" y="3820239"/>
              <a:ext cx="468868" cy="79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1489076" y="4008735"/>
              <a:ext cx="1489075" cy="1290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788563" y="3821271"/>
              <a:ext cx="468868" cy="79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886075" y="3957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, R</a:t>
              </a:r>
              <a:r>
                <a:rPr lang="en-US" sz="2400" baseline="-25000" dirty="0" smtClean="0">
                  <a:solidFill>
                    <a:srgbClr val="0000FF"/>
                  </a:solidFill>
                  <a:sym typeface="Symbol"/>
                </a:rPr>
                <a:t>G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57400" y="3511034"/>
              <a:ext cx="1066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PL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A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Content Placeholder 12"/>
          <p:cNvSpPr txBox="1">
            <a:spLocks/>
          </p:cNvSpPr>
          <p:nvPr/>
        </p:nvSpPr>
        <p:spPr>
          <a:xfrm>
            <a:off x="228600" y="4419600"/>
            <a:ext cx="58674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Phase Length prediction: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Pre-timed signals: Look-up in database.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Traffic-adaptive traffic signals: Predict based on history of settings using machine learning (SVR).</a:t>
            </a:r>
          </a:p>
        </p:txBody>
      </p:sp>
      <p:pic>
        <p:nvPicPr>
          <p:cNvPr id="29" name="Picture 28" descr="SignalGuru Architecture Presentation Ver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81600" y="1219200"/>
            <a:ext cx="3810000" cy="52197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26150" y="1219200"/>
            <a:ext cx="2997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6858000" y="5105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6804027" y="5070474"/>
            <a:ext cx="1631949" cy="796923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34200" y="5650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248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_1_0006599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49504"/>
            <a:ext cx="6889570" cy="431315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0" y="1936284"/>
            <a:ext cx="2133600" cy="1492716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Residual amount of time in sec until the traffic signal turns green.</a:t>
            </a:r>
          </a:p>
          <a:p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3397984"/>
            <a:ext cx="2133600" cy="1631216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Residual amount of time in sec until the traffic signal turns red again.</a:t>
            </a:r>
          </a:p>
          <a:p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876800"/>
            <a:ext cx="1752600" cy="877163"/>
          </a:xfrm>
          <a:prstGeom prst="rect">
            <a:avLst/>
          </a:prstGeom>
          <a:noFill/>
          <a:effectLst>
            <a:glow rad="228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Recommended GLOSA speed. </a:t>
            </a:r>
          </a:p>
          <a:p>
            <a:endParaRPr lang="en-US" sz="11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1371600" y="3048000"/>
            <a:ext cx="1524000" cy="762000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76400" y="4419600"/>
            <a:ext cx="1219200" cy="1588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9" idx="3"/>
          </p:cNvCxnSpPr>
          <p:nvPr/>
        </p:nvCxnSpPr>
        <p:spPr>
          <a:xfrm flipV="1">
            <a:off x="1752600" y="5029200"/>
            <a:ext cx="1143000" cy="286182"/>
          </a:xfrm>
          <a:prstGeom prst="line">
            <a:avLst/>
          </a:prstGeom>
          <a:ln w="34925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SignalGuru/GLOSA iPhone Application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000000"/>
                </a:solidFill>
              </a:rPr>
              <a:t>SignalGuru</a:t>
            </a:r>
            <a:r>
              <a:rPr lang="en-US" sz="6600" b="1" dirty="0" smtClean="0">
                <a:solidFill>
                  <a:srgbClr val="000000"/>
                </a:solidFill>
              </a:rPr>
              <a:t> </a:t>
            </a:r>
            <a:br>
              <a:rPr lang="en-US" sz="6600" b="1" dirty="0" smtClean="0">
                <a:solidFill>
                  <a:srgbClr val="000000"/>
                </a:solidFill>
              </a:rPr>
            </a:br>
            <a:r>
              <a:rPr lang="en-US" sz="6600" b="1" dirty="0" smtClean="0">
                <a:solidFill>
                  <a:srgbClr val="000000"/>
                </a:solidFill>
              </a:rPr>
              <a:t>Evaluation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orld map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370"/>
            <a:ext cx="9144000" cy="4429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SignalGuru</a:t>
            </a:r>
            <a:r>
              <a:rPr lang="en-US" sz="3400" dirty="0" smtClean="0"/>
              <a:t> Evaluation</a:t>
            </a:r>
            <a:endParaRPr lang="en-US" sz="3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74800" y="3060700"/>
            <a:ext cx="106680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6600" y="34417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Cambridge (MA, USA)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6400800" y="4552890"/>
            <a:ext cx="990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50862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Singapore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Cambridge: Prediction Accuracy Evaluation</a:t>
            </a:r>
            <a:endParaRPr lang="en-US" sz="3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4648200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39497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Pre-timed traffic signals.</a:t>
            </a:r>
          </a:p>
          <a:p>
            <a:r>
              <a:rPr lang="en-US" sz="2200" dirty="0" smtClean="0"/>
              <a:t>Experiment:</a:t>
            </a:r>
          </a:p>
          <a:p>
            <a:pPr lvl="1"/>
            <a:r>
              <a:rPr lang="en-US" sz="2200" dirty="0" smtClean="0"/>
              <a:t>5 cars over 3 hours.</a:t>
            </a:r>
          </a:p>
          <a:p>
            <a:pPr lvl="1"/>
            <a:r>
              <a:rPr lang="en-US" sz="2200" dirty="0" smtClean="0"/>
              <a:t>3 signals, &gt;200 transitions.</a:t>
            </a:r>
          </a:p>
        </p:txBody>
      </p:sp>
      <p:pic>
        <p:nvPicPr>
          <p:cNvPr id="12" name="Picture 11" descr="CambridgeV2_ENHANCED_log_1_003627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581400" cy="26860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168400"/>
            <a:ext cx="2819400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Cambridge</a:t>
            </a:r>
            <a:r>
              <a:rPr lang="en-US" sz="2200" b="1" noProof="0" dirty="0" smtClean="0"/>
              <a:t> (</a:t>
            </a:r>
            <a:r>
              <a:rPr lang="en-US" sz="2200" b="1" dirty="0" smtClean="0"/>
              <a:t>MA, USA)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76800" y="4495800"/>
            <a:ext cx="37338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dirty="0" err="1" smtClean="0"/>
              <a:t>Error</a:t>
            </a:r>
            <a:r>
              <a:rPr lang="en-US" sz="2200" b="1" baseline="-25000" dirty="0" err="1" smtClean="0"/>
              <a:t>Average</a:t>
            </a:r>
            <a:r>
              <a:rPr lang="en-US" sz="2200" b="1" dirty="0" smtClean="0"/>
              <a:t> = 0.66sec (2%).</a:t>
            </a:r>
          </a:p>
        </p:txBody>
      </p:sp>
      <p:pic>
        <p:nvPicPr>
          <p:cNvPr id="9" name="Picture 8" descr="evalPredictionCambrid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460499"/>
            <a:ext cx="3962400" cy="304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Singapore: Prediction Accuracy Evaluation</a:t>
            </a:r>
            <a:endParaRPr lang="en-US" sz="3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4648200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Singapore_log_1_007120080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8611"/>
            <a:ext cx="3581400" cy="26785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267200"/>
            <a:ext cx="3733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Traffic-adaptive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traffic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</a:t>
            </a:r>
            <a:r>
              <a:rPr lang="en-US" sz="2200" dirty="0" err="1" smtClean="0"/>
              <a:t>ls</a:t>
            </a:r>
            <a:r>
              <a:rPr lang="en-US" sz="2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in downtown: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cars over 30 min.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signals, 26 transitions.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2600" y="1155700"/>
            <a:ext cx="1358900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Singapore</a:t>
            </a:r>
          </a:p>
        </p:txBody>
      </p:sp>
      <p:pic>
        <p:nvPicPr>
          <p:cNvPr id="14" name="Picture 13" descr="evalSingaporePredictionCOL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18000" y="1402516"/>
            <a:ext cx="4597400" cy="279788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038600" y="4267200"/>
            <a:ext cx="5105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Average</a:t>
            </a:r>
            <a:r>
              <a:rPr lang="en-US" sz="2000" b="1" dirty="0" smtClean="0"/>
              <a:t> = 2.45sec (3.8%).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Transition</a:t>
            </a:r>
            <a:r>
              <a:rPr lang="en-US" sz="2000" b="1" baseline="-25000" dirty="0" smtClean="0"/>
              <a:t> Detection</a:t>
            </a:r>
            <a:r>
              <a:rPr lang="en-US" sz="2000" b="1" dirty="0" smtClean="0"/>
              <a:t> = 0.60sec (0.9%).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/>
              <a:t>Error</a:t>
            </a:r>
            <a:r>
              <a:rPr lang="en-US" sz="2000" b="1" baseline="-25000" dirty="0" err="1" smtClean="0"/>
              <a:t>Phase</a:t>
            </a:r>
            <a:r>
              <a:rPr lang="en-US" sz="2000" b="1" baseline="-25000" dirty="0" smtClean="0"/>
              <a:t> Length Prediction</a:t>
            </a:r>
            <a:r>
              <a:rPr lang="en-US" sz="2000" b="1" dirty="0" smtClean="0"/>
              <a:t> = 1.85sec (2.9%).</a:t>
            </a:r>
          </a:p>
          <a:p>
            <a:pPr marL="342900" indent="-342900">
              <a:spcBef>
                <a:spcPct val="20000"/>
              </a:spcBef>
            </a:pPr>
            <a:endParaRPr kumimoji="0" lang="en-US" sz="129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286000"/>
            <a:ext cx="6248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SignalGuru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accurately </a:t>
            </a:r>
            <a:r>
              <a:rPr lang="en-US" sz="2800" dirty="0" smtClean="0">
                <a:solidFill>
                  <a:schemeClr val="tx1"/>
                </a:solidFill>
              </a:rPr>
              <a:t>predicts both </a:t>
            </a:r>
            <a:r>
              <a:rPr lang="en-US" sz="2800" b="1" dirty="0" smtClean="0">
                <a:solidFill>
                  <a:schemeClr val="tx1"/>
                </a:solidFill>
              </a:rPr>
              <a:t>pre-timed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</a:rPr>
              <a:t>traffic adaptive </a:t>
            </a:r>
            <a:r>
              <a:rPr lang="en-US" sz="2800" dirty="0" smtClean="0">
                <a:solidFill>
                  <a:schemeClr val="tx1"/>
                </a:solidFill>
              </a:rPr>
              <a:t>traffic signals.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Traffic Signals - GLOSA</a:t>
            </a:r>
            <a:endParaRPr lang="en-US" sz="37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Traffic signals:</a:t>
            </a:r>
          </a:p>
          <a:p>
            <a:pPr lvl="1">
              <a:buNone/>
            </a:pPr>
            <a:r>
              <a:rPr lang="en-US" dirty="0" smtClean="0"/>
              <a:t>(+) Provide safety.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sz="865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-</a:t>
            </a:r>
            <a:r>
              <a:rPr lang="en-US" sz="865" dirty="0" smtClean="0"/>
              <a:t>.</a:t>
            </a:r>
            <a:r>
              <a:rPr lang="en-US" dirty="0" smtClean="0"/>
              <a:t>) Enforce a stop-and-go movement pattern.</a:t>
            </a:r>
          </a:p>
          <a:p>
            <a:pPr lvl="2"/>
            <a:r>
              <a:rPr lang="en-US" dirty="0" smtClean="0"/>
              <a:t>Increases fuel consumption by 17%*.</a:t>
            </a:r>
          </a:p>
          <a:p>
            <a:pPr lvl="2"/>
            <a:r>
              <a:rPr lang="en-US" dirty="0" smtClean="0"/>
              <a:t>Increases CO</a:t>
            </a:r>
            <a:r>
              <a:rPr lang="en-US" baseline="-25000" dirty="0" smtClean="0"/>
              <a:t>2</a:t>
            </a:r>
            <a:r>
              <a:rPr lang="en-US" dirty="0" smtClean="0"/>
              <a:t> emissions by 15%*. </a:t>
            </a:r>
          </a:p>
          <a:p>
            <a:r>
              <a:rPr lang="en-US" dirty="0" smtClean="0"/>
              <a:t>Solution: Green Light Optimal Speed Advisory (GLOSA).</a:t>
            </a:r>
          </a:p>
        </p:txBody>
      </p:sp>
      <p:pic>
        <p:nvPicPr>
          <p:cNvPr id="12" name="Picture 11" descr="green 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8" y="5780507"/>
            <a:ext cx="801138" cy="315493"/>
          </a:xfrm>
          <a:prstGeom prst="rect">
            <a:avLst/>
          </a:prstGeom>
        </p:spPr>
      </p:pic>
      <p:pic>
        <p:nvPicPr>
          <p:cNvPr id="13" name="Picture 12" descr="red c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05" y="5165416"/>
            <a:ext cx="790395" cy="311261"/>
          </a:xfrm>
          <a:prstGeom prst="rect">
            <a:avLst/>
          </a:prstGeom>
        </p:spPr>
      </p:pic>
      <p:pic>
        <p:nvPicPr>
          <p:cNvPr id="22" name="Picture 21" descr="traffic-light-r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14800" y="4254500"/>
            <a:ext cx="683687" cy="787139"/>
          </a:xfrm>
          <a:prstGeom prst="rect">
            <a:avLst/>
          </a:prstGeom>
        </p:spPr>
      </p:pic>
      <p:pic>
        <p:nvPicPr>
          <p:cNvPr id="21" name="Picture 20" descr="traffic_light_gre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08450" y="4254500"/>
            <a:ext cx="685800" cy="7886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400" y="5218093"/>
            <a:ext cx="40386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Need to know the schedule of traffic signals.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56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</a:t>
            </a:r>
          </a:p>
          <a:p>
            <a:pPr algn="ctr"/>
            <a:r>
              <a:rPr lang="en-US" sz="1600" dirty="0" smtClean="0"/>
              <a:t>GLOSA: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403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w/o </a:t>
            </a:r>
          </a:p>
          <a:p>
            <a:pPr algn="ctr"/>
            <a:r>
              <a:rPr lang="en-US" sz="1600" dirty="0" smtClean="0"/>
              <a:t>GLOSA: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2935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Source: Audi </a:t>
            </a:r>
            <a:r>
              <a:rPr lang="en-US" dirty="0" err="1" smtClean="0"/>
              <a:t>Travolution</a:t>
            </a:r>
            <a:r>
              <a:rPr lang="en-US" dirty="0" smtClean="0"/>
              <a:t>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6181 0.0018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2136 4.07407E-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2136 -7.40741E-7 L 0.75955 0.0009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3618 0.00185 L 0.65989 0.0018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 build="p"/>
      <p:bldP spid="15" grpId="0" animBg="1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GLOSA Fuel Savings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610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Trip: P</a:t>
            </a:r>
            <a:r>
              <a:rPr lang="en-US" baseline="-25000" dirty="0" smtClean="0"/>
              <a:t>1</a:t>
            </a:r>
            <a:r>
              <a:rPr lang="en-US" dirty="0" smtClean="0"/>
              <a:t> to P</a:t>
            </a:r>
            <a:r>
              <a:rPr lang="en-US" baseline="-25000" dirty="0" smtClean="0"/>
              <a:t>2</a:t>
            </a:r>
            <a:r>
              <a:rPr lang="en-US" dirty="0" smtClean="0"/>
              <a:t> through 3 signalized intersections.</a:t>
            </a:r>
          </a:p>
          <a:p>
            <a:r>
              <a:rPr lang="en-US" dirty="0" smtClean="0"/>
              <a:t>20 trips to measure fuel consumption. </a:t>
            </a:r>
          </a:p>
        </p:txBody>
      </p:sp>
      <p:pic>
        <p:nvPicPr>
          <p:cNvPr id="6" name="Picture 5" descr="CambridgeDeploym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2200" y="1327660"/>
            <a:ext cx="4419600" cy="37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mbridgeDeploym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43200" y="1432456"/>
            <a:ext cx="3657600" cy="30633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5257800" y="1929606"/>
            <a:ext cx="457200" cy="1588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4300" y="2157412"/>
            <a:ext cx="609600" cy="1588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61000" y="167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Fuel_Measurement_setup_IMG_46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>
            <a:off x="5257800" y="1066800"/>
            <a:ext cx="7620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43600" y="72526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SignalGuru</a:t>
            </a:r>
            <a:r>
              <a:rPr lang="en-US" sz="2400" b="1" dirty="0" smtClean="0"/>
              <a:t>/GLOSA-enabled </a:t>
            </a:r>
            <a:r>
              <a:rPr lang="en-US" sz="2400" b="1" dirty="0" err="1" smtClean="0"/>
              <a:t>iPhone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179237" y="1524000"/>
            <a:ext cx="250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Scan Tool </a:t>
            </a:r>
          </a:p>
          <a:p>
            <a:r>
              <a:rPr lang="en-US" sz="2400" b="1" dirty="0" smtClean="0"/>
              <a:t>OBD-LINK device 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334000" y="1892300"/>
            <a:ext cx="8382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2209800"/>
            <a:ext cx="1447800" cy="609600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5410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OBDWiz</a:t>
            </a:r>
            <a:r>
              <a:rPr lang="en-US" sz="2400" b="1" dirty="0" smtClean="0">
                <a:solidFill>
                  <a:schemeClr val="bg1"/>
                </a:solidFill>
              </a:rPr>
              <a:t> software (IMAP)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4800600"/>
            <a:ext cx="2438400" cy="609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71600" y="2286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2.4L Chrysler </a:t>
            </a:r>
          </a:p>
          <a:p>
            <a:r>
              <a:rPr lang="en-US" sz="3200" b="1" dirty="0" smtClean="0"/>
              <a:t>PT Cruiser ’01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valGLOS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06650" y="1829030"/>
            <a:ext cx="4375150" cy="284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GLOSA Fuel Savings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3" y="5518252"/>
            <a:ext cx="7687050" cy="727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Average fuel consumption reduced by 20.3%.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445000" y="2107406"/>
            <a:ext cx="457200" cy="1588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4496197" y="3047603"/>
            <a:ext cx="457200" cy="794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68795" y="2373312"/>
            <a:ext cx="1066789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7995" y="2781300"/>
            <a:ext cx="1130797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185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6106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Without GLOSA driver made on average 1.7/3 stops.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15"/>
          <p:cNvSpPr txBox="1">
            <a:spLocks/>
          </p:cNvSpPr>
          <p:nvPr/>
        </p:nvSpPr>
        <p:spPr>
          <a:xfrm>
            <a:off x="304800" y="14478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With selective accelerometer- and gyro-based image detection and filtering near real-time and accurate image processing can be supported.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SignalGuru</a:t>
            </a:r>
            <a:r>
              <a:rPr lang="en-US" sz="3200" dirty="0" smtClean="0"/>
              <a:t> predicts accurately both pre-timed and traffic-adaptive traffic signals.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SignalGuru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-based GLOSA </a:t>
            </a:r>
            <a:r>
              <a:rPr lang="en-US" sz="3200" noProof="0" dirty="0" smtClean="0"/>
              <a:t>helps save 20% on gas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-1001" y="76200"/>
            <a:ext cx="9144000" cy="0"/>
          </a:xfrm>
          <a:prstGeom prst="line">
            <a:avLst/>
          </a:prstGeom>
          <a:ln w="203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03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59100" y="762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77421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Questions?</a:t>
            </a:r>
          </a:p>
          <a:p>
            <a:pPr algn="ctr"/>
            <a:endParaRPr lang="en-US" sz="22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Emmanouil Koukoumidis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hlinkClick r:id="rId3"/>
              </a:rPr>
              <a:t>www.princeton.edu/~ekoukoum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 descr="FM-logo_color-on-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571442"/>
            <a:ext cx="2552700" cy="966038"/>
          </a:xfrm>
          <a:prstGeom prst="rect">
            <a:avLst/>
          </a:prstGeom>
        </p:spPr>
      </p:pic>
      <p:pic>
        <p:nvPicPr>
          <p:cNvPr id="10" name="Picture 9" descr="smart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719664"/>
            <a:ext cx="2349500" cy="8628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Sponsors:</a:t>
            </a:r>
            <a:endParaRPr lang="en-US" sz="3600" u="sng" dirty="0"/>
          </a:p>
        </p:txBody>
      </p:sp>
      <p:pic>
        <p:nvPicPr>
          <p:cNvPr id="15" name="Picture 14" descr="NSF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410200"/>
            <a:ext cx="1182593" cy="1182593"/>
          </a:xfrm>
          <a:prstGeom prst="rect">
            <a:avLst/>
          </a:prstGeom>
        </p:spPr>
      </p:pic>
      <p:pic>
        <p:nvPicPr>
          <p:cNvPr id="16" name="Picture 15" descr="princeton_logo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" y="4659334"/>
            <a:ext cx="2603500" cy="713288"/>
          </a:xfrm>
          <a:prstGeom prst="rect">
            <a:avLst/>
          </a:prstGeom>
        </p:spPr>
      </p:pic>
      <p:pic>
        <p:nvPicPr>
          <p:cNvPr id="22" name="Picture 21" descr="MIT_logo_white_cropp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679950"/>
            <a:ext cx="1270000" cy="708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27660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edestrianTimer2 www.downtoearthnw.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35" name="Picture 34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916301" cy="673100"/>
          </a:xfrm>
          <a:prstGeom prst="rect">
            <a:avLst/>
          </a:prstGeom>
        </p:spPr>
      </p:pic>
      <p:pic>
        <p:nvPicPr>
          <p:cNvPr id="36" name="Picture 3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3441700"/>
            <a:ext cx="916301" cy="673100"/>
          </a:xfrm>
          <a:prstGeom prst="rect">
            <a:avLst/>
          </a:prstGeom>
        </p:spPr>
      </p:pic>
      <p:pic>
        <p:nvPicPr>
          <p:cNvPr id="37" name="Picture 36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3528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3267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27660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Signal Schedule Advisory Systems</a:t>
            </a:r>
            <a:endParaRPr lang="en-US" sz="37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1295400"/>
          <a:ext cx="9144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905000"/>
                <a:gridCol w="1624263"/>
                <a:gridCol w="1347537"/>
              </a:tblGrid>
              <a:tr h="109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Infrastructure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Predictability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Continuous Advisory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Advance</a:t>
                      </a:r>
                    </a:p>
                    <a:p>
                      <a:pPr algn="ctr"/>
                      <a:r>
                        <a:rPr lang="en-US" sz="2200" dirty="0" smtClean="0"/>
                        <a:t>Advisory</a:t>
                      </a:r>
                      <a:endParaRPr lang="en-US" sz="2200" dirty="0"/>
                    </a:p>
                  </a:txBody>
                  <a:tcPr anchor="ctr"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Pedestrian </a:t>
                      </a:r>
                    </a:p>
                    <a:p>
                      <a:pPr algn="ctr"/>
                      <a:r>
                        <a:rPr lang="en-US" sz="2200" dirty="0" smtClean="0"/>
                        <a:t>countdown</a:t>
                      </a:r>
                      <a:r>
                        <a:rPr lang="en-US" sz="2200" baseline="0" dirty="0" smtClean="0"/>
                        <a:t>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Vehicular</a:t>
                      </a:r>
                    </a:p>
                    <a:p>
                      <a:pPr algn="ctr"/>
                      <a:r>
                        <a:rPr lang="en-US" sz="2200" dirty="0" smtClean="0"/>
                        <a:t>countdown timers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24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Road-side speed </a:t>
                      </a:r>
                    </a:p>
                    <a:p>
                      <a:pPr algn="ctr"/>
                      <a:r>
                        <a:rPr lang="en-US" sz="2200" dirty="0" smtClean="0"/>
                        <a:t>message signs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Audi </a:t>
                      </a:r>
                      <a:r>
                        <a:rPr lang="en-US" sz="2200" dirty="0" err="1" smtClean="0"/>
                        <a:t>Travolution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5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SignalGuru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2514600"/>
            <a:ext cx="916301" cy="673100"/>
          </a:xfrm>
          <a:prstGeom prst="rect">
            <a:avLst/>
          </a:prstGeom>
        </p:spPr>
      </p:pic>
      <p:pic>
        <p:nvPicPr>
          <p:cNvPr id="24" name="Picture 23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762000" cy="769398"/>
          </a:xfrm>
          <a:prstGeom prst="rect">
            <a:avLst/>
          </a:prstGeom>
        </p:spPr>
      </p:pic>
      <p:pic>
        <p:nvPicPr>
          <p:cNvPr id="33" name="Picture 32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438400"/>
            <a:ext cx="762000" cy="769398"/>
          </a:xfrm>
          <a:prstGeom prst="rect">
            <a:avLst/>
          </a:prstGeom>
        </p:spPr>
      </p:pic>
      <p:pic>
        <p:nvPicPr>
          <p:cNvPr id="40" name="Picture 39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916301" cy="673100"/>
          </a:xfrm>
          <a:prstGeom prst="rect">
            <a:avLst/>
          </a:prstGeom>
        </p:spPr>
      </p:pic>
      <p:pic>
        <p:nvPicPr>
          <p:cNvPr id="41" name="Picture 40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18100"/>
            <a:ext cx="916301" cy="673100"/>
          </a:xfrm>
          <a:prstGeom prst="rect">
            <a:avLst/>
          </a:prstGeom>
        </p:spPr>
      </p:pic>
      <p:pic>
        <p:nvPicPr>
          <p:cNvPr id="42" name="Picture 41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03900"/>
            <a:ext cx="916301" cy="673100"/>
          </a:xfrm>
          <a:prstGeom prst="rect">
            <a:avLst/>
          </a:prstGeom>
        </p:spPr>
      </p:pic>
      <p:pic>
        <p:nvPicPr>
          <p:cNvPr id="43" name="Picture 42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105400"/>
            <a:ext cx="916301" cy="673100"/>
          </a:xfrm>
          <a:prstGeom prst="rect">
            <a:avLst/>
          </a:prstGeom>
        </p:spPr>
      </p:pic>
      <p:pic>
        <p:nvPicPr>
          <p:cNvPr id="44" name="Picture 43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9" y="5803900"/>
            <a:ext cx="916301" cy="673100"/>
          </a:xfrm>
          <a:prstGeom prst="rect">
            <a:avLst/>
          </a:prstGeom>
        </p:spPr>
      </p:pic>
      <p:pic>
        <p:nvPicPr>
          <p:cNvPr id="45" name="Picture 44" descr="Cross-X-Icon-by-Alexis-Br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67200"/>
            <a:ext cx="762000" cy="769398"/>
          </a:xfrm>
          <a:prstGeom prst="rect">
            <a:avLst/>
          </a:prstGeom>
        </p:spPr>
      </p:pic>
      <p:pic>
        <p:nvPicPr>
          <p:cNvPr id="46" name="Picture 45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43400"/>
            <a:ext cx="916301" cy="673100"/>
          </a:xfrm>
          <a:prstGeom prst="rect">
            <a:avLst/>
          </a:prstGeom>
        </p:spPr>
      </p:pic>
      <p:pic>
        <p:nvPicPr>
          <p:cNvPr id="47" name="Picture 46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105400"/>
            <a:ext cx="916301" cy="673100"/>
          </a:xfrm>
          <a:prstGeom prst="rect">
            <a:avLst/>
          </a:prstGeom>
        </p:spPr>
      </p:pic>
      <p:pic>
        <p:nvPicPr>
          <p:cNvPr id="48" name="Picture 47" descr="Check-Tick-Icon-by-Alexis-Br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03900"/>
            <a:ext cx="916301" cy="673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7000" y="4944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353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$</a:t>
            </a:r>
            <a:endParaRPr lang="en-US" sz="54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ritannic Bold"/>
                <a:cs typeface="Britannic Bold"/>
              </a:rPr>
              <a:t>None</a:t>
            </a:r>
            <a:endParaRPr lang="en-US" sz="3000" b="1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207933"/>
            <a:ext cx="9144000" cy="2269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nterTh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Thailand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o02countdownTi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76" y="0"/>
            <a:ext cx="96965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Design: </a:t>
            </a:r>
            <a:r>
              <a:rPr lang="en-US" sz="3200" b="1" dirty="0" err="1" smtClean="0"/>
              <a:t>Damjan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Stankovich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15567</TotalTime>
  <Words>1115</Words>
  <Application>Microsoft Macintosh PowerPoint</Application>
  <PresentationFormat>On-screen Show (4:3)</PresentationFormat>
  <Paragraphs>318</Paragraphs>
  <Slides>34</Slides>
  <Notes>34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SignalGuru:  Leveraging Mobile Phones for Collaborative Traffic Signal Schedule Advisory</vt:lpstr>
      <vt:lpstr>Vehicles: The polluting energy hogs</vt:lpstr>
      <vt:lpstr>Traffic Signals - GLOSA</vt:lpstr>
      <vt:lpstr>Signal Schedule Advisory Systems</vt:lpstr>
      <vt:lpstr>Slide 5</vt:lpstr>
      <vt:lpstr>Signal Schedule Advisory Systems</vt:lpstr>
      <vt:lpstr>Signal Schedule Advisory Systems</vt:lpstr>
      <vt:lpstr>Slide 8</vt:lpstr>
      <vt:lpstr>Slide 9</vt:lpstr>
      <vt:lpstr>Slide 10</vt:lpstr>
      <vt:lpstr>Signal Schedule Advisory Systems</vt:lpstr>
      <vt:lpstr>Signal Schedule Advisory Systems</vt:lpstr>
      <vt:lpstr>Signal Schedule Advisory Systems</vt:lpstr>
      <vt:lpstr>Audi Travolution</vt:lpstr>
      <vt:lpstr>Signal Schedule Advisory Systems</vt:lpstr>
      <vt:lpstr>Signal Schedule Advisory Systems</vt:lpstr>
      <vt:lpstr>SignalGuru Approach</vt:lpstr>
      <vt:lpstr>Challenges</vt:lpstr>
      <vt:lpstr>Detection Module</vt:lpstr>
      <vt:lpstr>IMU-based Detection Window</vt:lpstr>
      <vt:lpstr>Slide 21</vt:lpstr>
      <vt:lpstr>Transition Filtering Module</vt:lpstr>
      <vt:lpstr>Collaboration Module</vt:lpstr>
      <vt:lpstr>Prediction Module</vt:lpstr>
      <vt:lpstr>Slide 25</vt:lpstr>
      <vt:lpstr>SignalGuru  Evaluation</vt:lpstr>
      <vt:lpstr>SignalGuru Evaluation</vt:lpstr>
      <vt:lpstr>Cambridge: Prediction Accuracy Evaluation</vt:lpstr>
      <vt:lpstr>Singapore: Prediction Accuracy Evaluation</vt:lpstr>
      <vt:lpstr>Evaluation: GLOSA Fuel Savings</vt:lpstr>
      <vt:lpstr>Slide 31</vt:lpstr>
      <vt:lpstr>Evaluation: GLOSA Fuel Savings</vt:lpstr>
      <vt:lpstr>Conclusions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LRS: An Adaptive Density-Driven Location-Resident Services</dc:title>
  <dc:creator>manos</dc:creator>
  <cp:lastModifiedBy>Emmanouil Koukoumidis</cp:lastModifiedBy>
  <cp:revision>620</cp:revision>
  <cp:lastPrinted>2011-03-09T05:10:34Z</cp:lastPrinted>
  <dcterms:created xsi:type="dcterms:W3CDTF">2011-07-03T00:35:13Z</dcterms:created>
  <dcterms:modified xsi:type="dcterms:W3CDTF">2011-07-03T00:39:50Z</dcterms:modified>
</cp:coreProperties>
</file>